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27"/>
  </p:notesMasterIdLst>
  <p:sldIdLst>
    <p:sldId id="395" r:id="rId2"/>
    <p:sldId id="403" r:id="rId3"/>
    <p:sldId id="397" r:id="rId4"/>
    <p:sldId id="400" r:id="rId5"/>
    <p:sldId id="401" r:id="rId6"/>
    <p:sldId id="402" r:id="rId7"/>
    <p:sldId id="404" r:id="rId8"/>
    <p:sldId id="405" r:id="rId9"/>
    <p:sldId id="406" r:id="rId10"/>
    <p:sldId id="408" r:id="rId11"/>
    <p:sldId id="409" r:id="rId12"/>
    <p:sldId id="410" r:id="rId13"/>
    <p:sldId id="411" r:id="rId14"/>
    <p:sldId id="412" r:id="rId15"/>
    <p:sldId id="413" r:id="rId16"/>
    <p:sldId id="407" r:id="rId17"/>
    <p:sldId id="414" r:id="rId18"/>
    <p:sldId id="415" r:id="rId19"/>
    <p:sldId id="416" r:id="rId20"/>
    <p:sldId id="417" r:id="rId21"/>
    <p:sldId id="418" r:id="rId22"/>
    <p:sldId id="419" r:id="rId23"/>
    <p:sldId id="420" r:id="rId24"/>
    <p:sldId id="421" r:id="rId25"/>
    <p:sldId id="422" r:id="rId2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0101"/>
    <a:srgbClr val="003470"/>
    <a:srgbClr val="FF9100"/>
    <a:srgbClr val="002552"/>
    <a:srgbClr val="A325BE"/>
    <a:srgbClr val="010138"/>
    <a:srgbClr val="FFD579"/>
    <a:srgbClr val="2E3B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130"/>
    <p:restoredTop sz="80000"/>
  </p:normalViewPr>
  <p:slideViewPr>
    <p:cSldViewPr snapToGrid="0" snapToObjects="1">
      <p:cViewPr varScale="1">
        <p:scale>
          <a:sx n="97" d="100"/>
          <a:sy n="97" d="100"/>
        </p:scale>
        <p:origin x="116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03AEEC-4EB2-C247-8D29-DBDCD2F840DD}" type="datetimeFigureOut">
              <a:rPr lang="en-US" smtClean="0"/>
              <a:t>10/14/20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F12483-E947-6F4E-A75E-B2E6778277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0680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F12483-E947-6F4E-A75E-B2E67782777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736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>
                <a:solidFill>
                  <a:srgbClr val="003470"/>
                </a:solidFill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rgbClr val="00347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1C8C5-D3B4-0743-815D-435213ECCE57}" type="datetimeFigureOut">
              <a:rPr lang="en-US" smtClean="0"/>
              <a:t>10/14/20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5C343-171F-4C46-8FFE-4CDE8BCC166D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rgbClr val="0026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65289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1C8C5-D3B4-0743-815D-435213ECCE57}" type="datetimeFigureOut">
              <a:rPr lang="en-US" smtClean="0"/>
              <a:t>10/14/20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5C343-171F-4C46-8FFE-4CDE8BCC16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462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1C8C5-D3B4-0743-815D-435213ECCE57}" type="datetimeFigureOut">
              <a:rPr lang="en-US" smtClean="0"/>
              <a:t>10/14/20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5C343-171F-4C46-8FFE-4CDE8BCC16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21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1200"/>
              </a:spcBef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1C8C5-D3B4-0743-815D-435213ECCE57}" type="datetimeFigureOut">
              <a:rPr lang="en-US" smtClean="0"/>
              <a:t>10/14/20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5C343-171F-4C46-8FFE-4CDE8BCC16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9884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1C8C5-D3B4-0743-815D-435213ECCE57}" type="datetimeFigureOut">
              <a:rPr lang="en-US" smtClean="0"/>
              <a:t>10/14/20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5C343-171F-4C46-8FFE-4CDE8BCC166D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41382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1C8C5-D3B4-0743-815D-435213ECCE57}" type="datetimeFigureOut">
              <a:rPr lang="en-US" smtClean="0"/>
              <a:t>10/14/20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5C343-171F-4C46-8FFE-4CDE8BCC16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2764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1">
                <a:solidFill>
                  <a:srgbClr val="00347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1" kern="1200" dirty="0" smtClean="0">
                <a:solidFill>
                  <a:srgbClr val="003470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1C8C5-D3B4-0743-815D-435213ECCE57}" type="datetimeFigureOut">
              <a:rPr lang="en-US" smtClean="0"/>
              <a:t>10/14/20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5C343-171F-4C46-8FFE-4CDE8BCC166D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rgbClr val="00347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8633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1C8C5-D3B4-0743-815D-435213ECCE57}" type="datetimeFigureOut">
              <a:rPr lang="en-US" smtClean="0"/>
              <a:t>10/14/20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5C343-171F-4C46-8FFE-4CDE8BCC16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6329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1C8C5-D3B4-0743-815D-435213ECCE57}" type="datetimeFigureOut">
              <a:rPr lang="en-US" smtClean="0"/>
              <a:t>10/14/20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5C343-171F-4C46-8FFE-4CDE8BCC16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8759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1C8C5-D3B4-0743-815D-435213ECCE57}" type="datetimeFigureOut">
              <a:rPr lang="en-US" smtClean="0"/>
              <a:t>10/14/20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5C343-171F-4C46-8FFE-4CDE8BCC166D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86195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1C8C5-D3B4-0743-815D-435213ECCE57}" type="datetimeFigureOut">
              <a:rPr lang="en-US" smtClean="0"/>
              <a:t>10/14/20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5C343-171F-4C46-8FFE-4CDE8BCC16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172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 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rgbClr val="0026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D4B1C8C5-D3B4-0743-815D-435213ECCE57}" type="datetimeFigureOut">
              <a:rPr lang="en-US" smtClean="0"/>
              <a:t>10/14/20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F575C343-171F-4C46-8FFE-4CDE8BCC16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261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3600" kern="1200" spc="-100" baseline="0">
          <a:solidFill>
            <a:srgbClr val="003470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rgbClr val="003470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Lucida Grande"/>
        <a:buChar char="-"/>
        <a:defRPr sz="2000" kern="1200">
          <a:solidFill>
            <a:srgbClr val="003470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Wingdings" charset="2"/>
        <a:buChar char=""/>
        <a:defRPr sz="1800" kern="1200">
          <a:solidFill>
            <a:srgbClr val="003470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rgbClr val="003470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rgbClr val="003470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pythonprinciples.com/online-python-interpreter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2000" cap="none"/>
              <a:t>Lecture 17:</a:t>
            </a:r>
            <a:br>
              <a:rPr lang="en-US" dirty="0"/>
            </a:br>
            <a:r>
              <a:rPr lang="en-US" sz="4400" dirty="0"/>
              <a:t>Midterm Review</a:t>
            </a:r>
            <a:endParaRPr lang="en-US" sz="2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en-US" sz="2000" dirty="0"/>
              <a:t>CSC111: Introduction to CS through Programming</a:t>
            </a:r>
          </a:p>
          <a:p>
            <a:r>
              <a:rPr lang="en-US" sz="2000" dirty="0"/>
              <a:t>R. Jordan Crouser</a:t>
            </a:r>
          </a:p>
          <a:p>
            <a:r>
              <a:rPr lang="en-US" sz="2000" dirty="0"/>
              <a:t>Assistant Professor of Computer Science</a:t>
            </a:r>
          </a:p>
          <a:p>
            <a:r>
              <a:rPr lang="en-US" sz="2000" dirty="0"/>
              <a:t>Smith College</a:t>
            </a:r>
          </a:p>
        </p:txBody>
      </p:sp>
    </p:spTree>
    <p:extLst>
      <p:ext uri="{BB962C8B-B14F-4D97-AF65-F5344CB8AC3E}">
        <p14:creationId xmlns:p14="http://schemas.microsoft.com/office/powerpoint/2010/main" val="30502450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98377-B264-F147-AB38-C53F282990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problems: </a:t>
            </a:r>
            <a:r>
              <a:rPr lang="en-US" b="1" dirty="0"/>
              <a:t>numeric</a:t>
            </a:r>
            <a:r>
              <a:rPr lang="en-US" dirty="0"/>
              <a:t> </a:t>
            </a:r>
            <a:r>
              <a:rPr lang="en-US" b="1" dirty="0"/>
              <a:t>operations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126B06-D438-6946-8ED8-075E094281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the result the following expression?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6600" dirty="0">
                <a:latin typeface="Courier" pitchFamily="2" charset="0"/>
              </a:rPr>
              <a:t>9 + 3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85645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98377-B264-F147-AB38-C53F282990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problems: </a:t>
            </a:r>
            <a:r>
              <a:rPr lang="en-US" b="1" dirty="0"/>
              <a:t>numeric</a:t>
            </a:r>
            <a:r>
              <a:rPr lang="en-US" dirty="0"/>
              <a:t> </a:t>
            </a:r>
            <a:r>
              <a:rPr lang="en-US" b="1" dirty="0"/>
              <a:t>operations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126B06-D438-6946-8ED8-075E094281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the result the following expression?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6600" dirty="0">
                <a:latin typeface="Courier" pitchFamily="2" charset="0"/>
              </a:rPr>
              <a:t>9 + 3.0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627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98377-B264-F147-AB38-C53F282990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problems: </a:t>
            </a:r>
            <a:r>
              <a:rPr lang="en-US" b="1" dirty="0"/>
              <a:t>numeric</a:t>
            </a:r>
            <a:r>
              <a:rPr lang="en-US" dirty="0"/>
              <a:t> </a:t>
            </a:r>
            <a:r>
              <a:rPr lang="en-US" b="1" dirty="0"/>
              <a:t>operations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126B06-D438-6946-8ED8-075E094281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the result the following expression?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6600" dirty="0">
                <a:latin typeface="Courier" pitchFamily="2" charset="0"/>
              </a:rPr>
              <a:t>9 / 3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22433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98377-B264-F147-AB38-C53F282990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problems: </a:t>
            </a:r>
            <a:r>
              <a:rPr lang="en-US" b="1" dirty="0"/>
              <a:t>numeric</a:t>
            </a:r>
            <a:r>
              <a:rPr lang="en-US" dirty="0"/>
              <a:t> </a:t>
            </a:r>
            <a:r>
              <a:rPr lang="en-US" b="1" dirty="0"/>
              <a:t>operations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126B06-D438-6946-8ED8-075E094281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the result the following expression?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6600" dirty="0">
                <a:latin typeface="Courier" pitchFamily="2" charset="0"/>
              </a:rPr>
              <a:t>9 // 3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8579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98377-B264-F147-AB38-C53F282990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problems: </a:t>
            </a:r>
            <a:r>
              <a:rPr lang="en-US" b="1" dirty="0"/>
              <a:t>numeric</a:t>
            </a:r>
            <a:r>
              <a:rPr lang="en-US" dirty="0"/>
              <a:t> </a:t>
            </a:r>
            <a:r>
              <a:rPr lang="en-US" b="1" dirty="0"/>
              <a:t>operations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126B06-D438-6946-8ED8-075E094281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the result the following expression?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6600" dirty="0">
                <a:latin typeface="Courier" pitchFamily="2" charset="0"/>
              </a:rPr>
              <a:t>9 % 3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70332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98377-B264-F147-AB38-C53F282990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problems: </a:t>
            </a:r>
            <a:r>
              <a:rPr lang="en-US" b="1" dirty="0"/>
              <a:t>string</a:t>
            </a:r>
            <a:r>
              <a:rPr lang="en-US" dirty="0"/>
              <a:t> </a:t>
            </a:r>
            <a:r>
              <a:rPr lang="en-US" b="1" dirty="0"/>
              <a:t>operations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126B06-D438-6946-8ED8-075E094281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Write an expression that returns the value of a string </a:t>
            </a:r>
            <a:r>
              <a:rPr lang="en-US" b="1" dirty="0"/>
              <a:t>x</a:t>
            </a:r>
            <a:r>
              <a:rPr lang="en-US" dirty="0"/>
              <a:t> with all instances of the letter “o” replaced with “</a:t>
            </a:r>
            <a:r>
              <a:rPr lang="en-US" dirty="0" err="1"/>
              <a:t>oOo</a:t>
            </a:r>
            <a:r>
              <a:rPr lang="en-US" dirty="0"/>
              <a:t>”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15062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A5120-8B19-B642-A8C6-B6B5C7EFA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problems: </a:t>
            </a:r>
            <a:r>
              <a:rPr lang="en-US" b="1" dirty="0"/>
              <a:t>familiar functions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0AA9F7-38B1-7747-8D9F-6DAC5CE891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Name 3 built-in python </a:t>
            </a:r>
            <a:r>
              <a:rPr lang="en-US" b="1" dirty="0"/>
              <a:t>functions</a:t>
            </a:r>
            <a:r>
              <a:rPr lang="en-US" dirty="0"/>
              <a:t>, 			   and </a:t>
            </a:r>
            <a:r>
              <a:rPr lang="en-US" b="1" dirty="0"/>
              <a:t>describe</a:t>
            </a:r>
            <a:r>
              <a:rPr lang="en-US" dirty="0"/>
              <a:t> how they work</a:t>
            </a:r>
          </a:p>
        </p:txBody>
      </p:sp>
    </p:spTree>
    <p:extLst>
      <p:ext uri="{BB962C8B-B14F-4D97-AF65-F5344CB8AC3E}">
        <p14:creationId xmlns:p14="http://schemas.microsoft.com/office/powerpoint/2010/main" val="12393816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E2763-FD55-1742-AA1B-9528B6512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problems: </a:t>
            </a:r>
            <a:r>
              <a:rPr lang="en-US" b="1" dirty="0"/>
              <a:t>exceptions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1F06EF-101C-FF4F-9D51-61F0C458AD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Describe what the following </a:t>
            </a:r>
            <a:r>
              <a:rPr lang="en-US" b="1" dirty="0"/>
              <a:t>Exception</a:t>
            </a:r>
            <a:r>
              <a:rPr lang="en-US" dirty="0"/>
              <a:t> is telling you about the mistake in the corresponding code.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7ECE10-1E63-FD49-A4EB-0F911146D7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843" y="2616591"/>
            <a:ext cx="7086314" cy="4080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1064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E2763-FD55-1742-AA1B-9528B6512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problems: </a:t>
            </a:r>
            <a:r>
              <a:rPr lang="en-US" b="1" dirty="0"/>
              <a:t>reading code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1F06EF-101C-FF4F-9D51-61F0C458AD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Describe the output of the following script: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7ECE10-1E63-FD49-A4EB-0F911146D7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843" y="2689365"/>
            <a:ext cx="7086314" cy="2274766"/>
          </a:xfrm>
          <a:prstGeom prst="rect">
            <a:avLst/>
          </a:prstGeom>
          <a:ln>
            <a:solidFill>
              <a:srgbClr val="003470"/>
            </a:solidFill>
          </a:ln>
        </p:spPr>
      </p:pic>
    </p:spTree>
    <p:extLst>
      <p:ext uri="{BB962C8B-B14F-4D97-AF65-F5344CB8AC3E}">
        <p14:creationId xmlns:p14="http://schemas.microsoft.com/office/powerpoint/2010/main" val="39687387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E2763-FD55-1742-AA1B-9528B6512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problems: </a:t>
            </a:r>
            <a:r>
              <a:rPr lang="en-US" b="1" dirty="0"/>
              <a:t>user input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1F06EF-101C-FF4F-9D51-61F0C458AD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Consider the following script: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What happens when the user enters </a:t>
            </a:r>
            <a:r>
              <a:rPr lang="en-US" b="1" dirty="0"/>
              <a:t>the value 3</a:t>
            </a:r>
            <a:r>
              <a:rPr lang="en-US" dirty="0"/>
              <a:t>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7ECE10-1E63-FD49-A4EB-0F911146D7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843" y="2393745"/>
            <a:ext cx="7086314" cy="1921127"/>
          </a:xfrm>
          <a:prstGeom prst="rect">
            <a:avLst/>
          </a:prstGeom>
          <a:ln>
            <a:solidFill>
              <a:srgbClr val="003470"/>
            </a:solidFill>
          </a:ln>
        </p:spPr>
      </p:pic>
    </p:spTree>
    <p:extLst>
      <p:ext uri="{BB962C8B-B14F-4D97-AF65-F5344CB8AC3E}">
        <p14:creationId xmlns:p14="http://schemas.microsoft.com/office/powerpoint/2010/main" val="2011610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D8EBBD-9F5F-6A42-88B6-C3A59EB664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B74678-C3FB-E84D-82FA-54B12A5FC4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Jordan-led review and some sample problems</a:t>
            </a:r>
          </a:p>
          <a:p>
            <a:r>
              <a:rPr lang="en-US" dirty="0"/>
              <a:t>Administrative details</a:t>
            </a:r>
          </a:p>
          <a:p>
            <a:r>
              <a:rPr lang="en-US" dirty="0"/>
              <a:t>“Ask Me Anything” (30 min)</a:t>
            </a:r>
          </a:p>
        </p:txBody>
      </p:sp>
    </p:spTree>
    <p:extLst>
      <p:ext uri="{BB962C8B-B14F-4D97-AF65-F5344CB8AC3E}">
        <p14:creationId xmlns:p14="http://schemas.microsoft.com/office/powerpoint/2010/main" val="24175431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E2763-FD55-1742-AA1B-9528B6512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problems: </a:t>
            </a:r>
            <a:r>
              <a:rPr lang="en-US" b="1" dirty="0"/>
              <a:t>user input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1F06EF-101C-FF4F-9D51-61F0C458AD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Consider the following script: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What happens when the user enters </a:t>
            </a:r>
            <a:r>
              <a:rPr lang="en-US" b="1" dirty="0"/>
              <a:t>the value 3.0</a:t>
            </a:r>
            <a:r>
              <a:rPr lang="en-US" dirty="0"/>
              <a:t>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7ECE10-1E63-FD49-A4EB-0F911146D7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843" y="2393745"/>
            <a:ext cx="7086314" cy="1921127"/>
          </a:xfrm>
          <a:prstGeom prst="rect">
            <a:avLst/>
          </a:prstGeom>
          <a:ln>
            <a:solidFill>
              <a:srgbClr val="003470"/>
            </a:solidFill>
          </a:ln>
        </p:spPr>
      </p:pic>
    </p:spTree>
    <p:extLst>
      <p:ext uri="{BB962C8B-B14F-4D97-AF65-F5344CB8AC3E}">
        <p14:creationId xmlns:p14="http://schemas.microsoft.com/office/powerpoint/2010/main" val="139218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E2763-FD55-1742-AA1B-9528B6512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problems: </a:t>
            </a:r>
            <a:r>
              <a:rPr lang="en-US" b="1" dirty="0"/>
              <a:t>user input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1F06EF-101C-FF4F-9D51-61F0C458AD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Consider the following script: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What happens when the user enters </a:t>
            </a:r>
            <a:r>
              <a:rPr lang="en-US" b="1" dirty="0"/>
              <a:t>the value three</a:t>
            </a:r>
            <a:r>
              <a:rPr lang="en-US" dirty="0"/>
              <a:t>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7ECE10-1E63-FD49-A4EB-0F911146D7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843" y="2393745"/>
            <a:ext cx="7086314" cy="1921127"/>
          </a:xfrm>
          <a:prstGeom prst="rect">
            <a:avLst/>
          </a:prstGeom>
          <a:ln>
            <a:solidFill>
              <a:srgbClr val="003470"/>
            </a:solidFill>
          </a:ln>
        </p:spPr>
      </p:pic>
    </p:spTree>
    <p:extLst>
      <p:ext uri="{BB962C8B-B14F-4D97-AF65-F5344CB8AC3E}">
        <p14:creationId xmlns:p14="http://schemas.microsoft.com/office/powerpoint/2010/main" val="10751635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F290C-4F32-834D-80A1-87A0E3F4D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problems: </a:t>
            </a:r>
            <a:r>
              <a:rPr lang="en-US" b="1" dirty="0"/>
              <a:t>writing functions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0C0F50-88F6-954E-8649-26900E782F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Define a function called </a:t>
            </a:r>
            <a:r>
              <a:rPr lang="en-US" b="1" dirty="0" err="1">
                <a:latin typeface="Courier" pitchFamily="2" charset="0"/>
              </a:rPr>
              <a:t>printInfo</a:t>
            </a:r>
            <a:r>
              <a:rPr lang="en-US" b="1" dirty="0">
                <a:latin typeface="Courier" pitchFamily="2" charset="0"/>
              </a:rPr>
              <a:t>(…)</a:t>
            </a:r>
            <a:r>
              <a:rPr lang="en-US" dirty="0"/>
              <a:t> that takes in a value, prints out its data type, and then prints the following:</a:t>
            </a:r>
          </a:p>
          <a:p>
            <a:pPr lvl="1"/>
            <a:r>
              <a:rPr lang="en-US" dirty="0"/>
              <a:t>if the value was a string, prints out the length</a:t>
            </a:r>
          </a:p>
          <a:p>
            <a:pPr lvl="1"/>
            <a:r>
              <a:rPr lang="en-US" dirty="0"/>
              <a:t>if the value was a list or dictionary, prints out the number of items</a:t>
            </a:r>
          </a:p>
          <a:p>
            <a:pPr lvl="1"/>
            <a:r>
              <a:rPr lang="en-US" dirty="0"/>
              <a:t>if the value was a dictionary, prints out the keys </a:t>
            </a:r>
          </a:p>
        </p:txBody>
      </p:sp>
    </p:spTree>
    <p:extLst>
      <p:ext uri="{BB962C8B-B14F-4D97-AF65-F5344CB8AC3E}">
        <p14:creationId xmlns:p14="http://schemas.microsoft.com/office/powerpoint/2010/main" val="21276634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F2CBD-A30A-0A47-B873-85DCCF722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Administrative details</a:t>
            </a:r>
          </a:p>
        </p:txBody>
      </p:sp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73BC8429-6CED-BE46-A6FD-3AD7616226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476" y="1046922"/>
            <a:ext cx="7921048" cy="5696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2060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F2CBD-A30A-0A47-B873-85DCCF722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Administrative details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3DF445-CD52-844F-848F-40B502485E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exam will open at 10:35amEST on Friday 10/16</a:t>
            </a:r>
          </a:p>
          <a:p>
            <a:r>
              <a:rPr lang="en-US" dirty="0"/>
              <a:t>It will end at 9:00amEST on Friday 10/23</a:t>
            </a:r>
          </a:p>
          <a:p>
            <a:r>
              <a:rPr lang="en-US" dirty="0"/>
              <a:t>You’re welcome to use </a:t>
            </a:r>
            <a:r>
              <a:rPr lang="en-US" dirty="0" err="1"/>
              <a:t>repl.it</a:t>
            </a:r>
            <a:r>
              <a:rPr lang="en-US" dirty="0"/>
              <a:t> as a scratchpad </a:t>
            </a:r>
            <a:r>
              <a:rPr lang="en-US" b="1" dirty="0"/>
              <a:t>provided the </a:t>
            </a:r>
            <a:r>
              <a:rPr lang="en-US" b="1" dirty="0" err="1"/>
              <a:t>repl</a:t>
            </a:r>
            <a:r>
              <a:rPr lang="en-US" b="1" dirty="0"/>
              <a:t> is private / not shared with anyone else</a:t>
            </a:r>
            <a:r>
              <a:rPr lang="en-US" dirty="0"/>
              <a:t>:</a:t>
            </a: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Get 3 months of </a:t>
            </a:r>
            <a:r>
              <a:rPr lang="en-US" dirty="0" err="1"/>
              <a:t>repl.it</a:t>
            </a:r>
            <a:r>
              <a:rPr lang="en-US" dirty="0"/>
              <a:t> Hacker for free with the GitHub developer pack (unlimited private </a:t>
            </a:r>
            <a:r>
              <a:rPr lang="en-US" dirty="0" err="1"/>
              <a:t>repls</a:t>
            </a:r>
            <a:r>
              <a:rPr lang="en-US" dirty="0"/>
              <a:t> + other cool stuff, see discord for link)</a:t>
            </a: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Alternative: use the Python Principles online python interpreter </a:t>
            </a:r>
            <a:r>
              <a:rPr lang="en-US" dirty="0">
                <a:hlinkClick r:id="rId2"/>
              </a:rPr>
              <a:t>https://pythonprinciples.com/online-python-interpreter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(pro: easy, con: doesn’t save)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17403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6F06B-9577-D748-8A11-21D902767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Ask me anything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844C09-0F88-D349-9B32-FAB7949FD3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What </a:t>
            </a:r>
            <a:r>
              <a:rPr lang="en-US" b="1" dirty="0"/>
              <a:t>lingering questions</a:t>
            </a:r>
            <a:r>
              <a:rPr lang="en-US" dirty="0"/>
              <a:t> do you have?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E9FACE-C9C1-7744-AA15-CB59FB81FA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0828" y="4826997"/>
            <a:ext cx="5021581" cy="204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7105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44F96F-A29A-0341-A6C7-DDEFC4B2D1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 you should review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ED1600-8B9D-C146-9737-1D4D684BC7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Basic hardware (processor, RAM, hard drive, etc.)</a:t>
            </a:r>
          </a:p>
          <a:p>
            <a:r>
              <a:rPr lang="en-US" dirty="0"/>
              <a:t>Data types (</a:t>
            </a:r>
            <a:r>
              <a:rPr lang="en-US" dirty="0" err="1">
                <a:latin typeface="Courier" pitchFamily="2" charset="0"/>
              </a:rPr>
              <a:t>int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>
                <a:latin typeface="Courier" pitchFamily="2" charset="0"/>
              </a:rPr>
              <a:t>float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>
                <a:latin typeface="Courier" pitchFamily="2" charset="0"/>
              </a:rPr>
              <a:t>string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>
                <a:latin typeface="Courier" pitchFamily="2" charset="0"/>
              </a:rPr>
              <a:t>bool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>
                <a:latin typeface="Courier" pitchFamily="2" charset="0"/>
              </a:rPr>
              <a:t>list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 err="1">
                <a:latin typeface="Courier" pitchFamily="2" charset="0"/>
              </a:rPr>
              <a:t>dict</a:t>
            </a:r>
            <a:r>
              <a:rPr lang="en-US" dirty="0"/>
              <a:t>) and the operations they support</a:t>
            </a:r>
          </a:p>
          <a:p>
            <a:r>
              <a:rPr lang="en-US" dirty="0"/>
              <a:t>Familiar functions: </a:t>
            </a:r>
            <a:r>
              <a:rPr lang="en-US" dirty="0">
                <a:latin typeface="Courier" pitchFamily="2" charset="0"/>
              </a:rPr>
              <a:t>print</a:t>
            </a:r>
            <a:r>
              <a:rPr lang="en-US" dirty="0"/>
              <a:t>, </a:t>
            </a:r>
            <a:r>
              <a:rPr lang="en-US" dirty="0">
                <a:latin typeface="Courier" pitchFamily="2" charset="0"/>
              </a:rPr>
              <a:t>range</a:t>
            </a:r>
            <a:r>
              <a:rPr lang="en-US" dirty="0"/>
              <a:t>, </a:t>
            </a:r>
            <a:r>
              <a:rPr lang="en-US" dirty="0" err="1">
                <a:latin typeface="Courier" pitchFamily="2" charset="0"/>
              </a:rPr>
              <a:t>eval</a:t>
            </a:r>
            <a:r>
              <a:rPr lang="en-US" dirty="0"/>
              <a:t>, </a:t>
            </a:r>
            <a:r>
              <a:rPr lang="en-US" dirty="0">
                <a:latin typeface="Courier" pitchFamily="2" charset="0"/>
              </a:rPr>
              <a:t>input</a:t>
            </a:r>
          </a:p>
          <a:p>
            <a:r>
              <a:rPr lang="en-US" dirty="0"/>
              <a:t>Exceptions and how to debug them</a:t>
            </a:r>
          </a:p>
          <a:p>
            <a:r>
              <a:rPr lang="en-US" dirty="0"/>
              <a:t>Conditional statements</a:t>
            </a:r>
          </a:p>
          <a:p>
            <a:r>
              <a:rPr lang="en-US" dirty="0"/>
              <a:t>Loops (both </a:t>
            </a:r>
            <a:r>
              <a:rPr lang="en-US" dirty="0">
                <a:latin typeface="Courier" pitchFamily="2" charset="0"/>
              </a:rPr>
              <a:t>for</a:t>
            </a:r>
            <a:r>
              <a:rPr lang="en-US" dirty="0"/>
              <a:t> and </a:t>
            </a:r>
            <a:r>
              <a:rPr lang="en-US" dirty="0">
                <a:latin typeface="Courier" pitchFamily="2" charset="0"/>
              </a:rPr>
              <a:t>while</a:t>
            </a:r>
            <a:r>
              <a:rPr lang="en-US" dirty="0"/>
              <a:t>)</a:t>
            </a:r>
          </a:p>
          <a:p>
            <a:r>
              <a:rPr lang="en-US" dirty="0"/>
              <a:t>Defining / calling functions</a:t>
            </a:r>
          </a:p>
        </p:txBody>
      </p:sp>
    </p:spTree>
    <p:extLst>
      <p:ext uri="{BB962C8B-B14F-4D97-AF65-F5344CB8AC3E}">
        <p14:creationId xmlns:p14="http://schemas.microsoft.com/office/powerpoint/2010/main" val="11891214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3B6BB-EB04-0F4C-9D33-5B3FFC07E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Stuff you should be able to do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CEEB81-9522-9748-9E30-4EB21E3663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Define</a:t>
            </a:r>
            <a:r>
              <a:rPr lang="en-US" dirty="0"/>
              <a:t> terms</a:t>
            </a:r>
          </a:p>
          <a:p>
            <a:r>
              <a:rPr lang="en-US" b="1" dirty="0"/>
              <a:t>Describe</a:t>
            </a:r>
            <a:r>
              <a:rPr lang="en-US" dirty="0"/>
              <a:t> what a function or line of code does</a:t>
            </a:r>
          </a:p>
          <a:p>
            <a:r>
              <a:rPr lang="en-US" dirty="0"/>
              <a:t>Read a snippet of code and find / correct </a:t>
            </a:r>
            <a:r>
              <a:rPr lang="en-US" b="1" dirty="0"/>
              <a:t>common errors</a:t>
            </a:r>
          </a:p>
          <a:p>
            <a:r>
              <a:rPr lang="en-US" b="1" dirty="0"/>
              <a:t>Trace the execution</a:t>
            </a:r>
            <a:r>
              <a:rPr lang="en-US" dirty="0"/>
              <a:t> of a short program, including functions that take in parameters and return values</a:t>
            </a:r>
          </a:p>
          <a:p>
            <a:r>
              <a:rPr lang="en-US" dirty="0"/>
              <a:t>Write a </a:t>
            </a:r>
            <a:r>
              <a:rPr lang="en-US" b="1" dirty="0"/>
              <a:t>function</a:t>
            </a:r>
            <a:r>
              <a:rPr lang="en-US" dirty="0"/>
              <a:t> from a given description</a:t>
            </a:r>
          </a:p>
        </p:txBody>
      </p:sp>
    </p:spTree>
    <p:extLst>
      <p:ext uri="{BB962C8B-B14F-4D97-AF65-F5344CB8AC3E}">
        <p14:creationId xmlns:p14="http://schemas.microsoft.com/office/powerpoint/2010/main" val="25567533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AB840-94B1-CA46-B249-AE8D6EA985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problems: </a:t>
            </a:r>
            <a:r>
              <a:rPr lang="en-US" b="1" dirty="0"/>
              <a:t>hardware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AB107F-B75E-494C-B1D7-63DB83B0EB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Describe the piece of hardware pictured:</a:t>
            </a:r>
          </a:p>
          <a:p>
            <a:pPr lvl="1"/>
            <a:r>
              <a:rPr lang="en-US" dirty="0"/>
              <a:t>what is it </a:t>
            </a:r>
            <a:r>
              <a:rPr lang="en-US" b="1" dirty="0"/>
              <a:t>called</a:t>
            </a:r>
            <a:r>
              <a:rPr lang="en-US" dirty="0"/>
              <a:t>?</a:t>
            </a:r>
          </a:p>
          <a:p>
            <a:pPr lvl="1"/>
            <a:r>
              <a:rPr lang="en-US" dirty="0"/>
              <a:t>what does it </a:t>
            </a:r>
            <a:r>
              <a:rPr lang="en-US" b="1" dirty="0"/>
              <a:t>do</a:t>
            </a:r>
            <a:r>
              <a:rPr lang="en-US" dirty="0"/>
              <a:t>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04C1EC-7C23-A542-8BD9-DE14C3CB5520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948" y="1921835"/>
            <a:ext cx="6581554" cy="4936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2236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22FB68-6925-4243-9C77-AE2DA4B40D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problems: </a:t>
            </a:r>
            <a:r>
              <a:rPr lang="en-US" b="1" dirty="0"/>
              <a:t>data types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D5704D-1CAB-B94F-93F2-1A02D02E40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</a:t>
            </a:r>
            <a:r>
              <a:rPr lang="en-US" b="1" dirty="0">
                <a:effectLst>
                  <a:glow rad="101600">
                    <a:srgbClr val="FFC000">
                      <a:alpha val="60000"/>
                    </a:srgbClr>
                  </a:glow>
                </a:effectLst>
              </a:rPr>
              <a:t>data type</a:t>
            </a:r>
            <a:r>
              <a:rPr lang="en-US" dirty="0">
                <a:effectLst>
                  <a:glow rad="101600">
                    <a:srgbClr val="FFC000">
                      <a:alpha val="60000"/>
                    </a:srgbClr>
                  </a:glow>
                </a:effectLst>
              </a:rPr>
              <a:t> </a:t>
            </a:r>
            <a:r>
              <a:rPr lang="en-US" dirty="0"/>
              <a:t>is </a:t>
            </a:r>
            <a:r>
              <a:rPr lang="en-US" b="1" dirty="0">
                <a:latin typeface="Courier" pitchFamily="2" charset="0"/>
              </a:rPr>
              <a:t>x</a:t>
            </a:r>
            <a:r>
              <a:rPr lang="en-US" dirty="0"/>
              <a:t> in this expression?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6600" dirty="0">
                <a:latin typeface="Courier" pitchFamily="2" charset="0"/>
              </a:rPr>
              <a:t>x = 3</a:t>
            </a:r>
          </a:p>
        </p:txBody>
      </p:sp>
    </p:spTree>
    <p:extLst>
      <p:ext uri="{BB962C8B-B14F-4D97-AF65-F5344CB8AC3E}">
        <p14:creationId xmlns:p14="http://schemas.microsoft.com/office/powerpoint/2010/main" val="3060839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22FB68-6925-4243-9C77-AE2DA4B40D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problems: </a:t>
            </a:r>
            <a:r>
              <a:rPr lang="en-US" b="1" dirty="0"/>
              <a:t>data types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D5704D-1CAB-B94F-93F2-1A02D02E40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</a:t>
            </a:r>
            <a:r>
              <a:rPr lang="en-US" b="1" dirty="0">
                <a:effectLst>
                  <a:glow rad="101600">
                    <a:srgbClr val="FFC000">
                      <a:alpha val="60000"/>
                    </a:srgbClr>
                  </a:glow>
                </a:effectLst>
              </a:rPr>
              <a:t>data type</a:t>
            </a:r>
            <a:r>
              <a:rPr lang="en-US" dirty="0">
                <a:effectLst>
                  <a:glow rad="101600">
                    <a:srgbClr val="FFC000">
                      <a:alpha val="60000"/>
                    </a:srgbClr>
                  </a:glow>
                </a:effectLst>
              </a:rPr>
              <a:t> </a:t>
            </a:r>
            <a:r>
              <a:rPr lang="en-US" dirty="0"/>
              <a:t>is </a:t>
            </a:r>
            <a:r>
              <a:rPr lang="en-US" b="1" dirty="0">
                <a:latin typeface="Courier" pitchFamily="2" charset="0"/>
              </a:rPr>
              <a:t>x</a:t>
            </a:r>
            <a:r>
              <a:rPr lang="en-US" dirty="0"/>
              <a:t> in this expression?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6600" dirty="0">
                <a:latin typeface="Courier" pitchFamily="2" charset="0"/>
              </a:rPr>
              <a:t>x = “Boo!”</a:t>
            </a:r>
          </a:p>
        </p:txBody>
      </p:sp>
    </p:spTree>
    <p:extLst>
      <p:ext uri="{BB962C8B-B14F-4D97-AF65-F5344CB8AC3E}">
        <p14:creationId xmlns:p14="http://schemas.microsoft.com/office/powerpoint/2010/main" val="15792080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22FB68-6925-4243-9C77-AE2DA4B40D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problems: </a:t>
            </a:r>
            <a:r>
              <a:rPr lang="en-US" b="1" dirty="0"/>
              <a:t>data types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D5704D-1CAB-B94F-93F2-1A02D02E40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What </a:t>
            </a:r>
            <a:r>
              <a:rPr lang="en-US" b="1" dirty="0">
                <a:effectLst>
                  <a:glow rad="101600">
                    <a:srgbClr val="FFC000">
                      <a:alpha val="60000"/>
                    </a:srgbClr>
                  </a:glow>
                </a:effectLst>
              </a:rPr>
              <a:t>data type</a:t>
            </a:r>
            <a:r>
              <a:rPr lang="en-US" dirty="0">
                <a:effectLst>
                  <a:glow rad="101600">
                    <a:srgbClr val="FFC000">
                      <a:alpha val="60000"/>
                    </a:srgbClr>
                  </a:glow>
                </a:effectLst>
              </a:rPr>
              <a:t> </a:t>
            </a:r>
            <a:r>
              <a:rPr lang="en-US" dirty="0"/>
              <a:t>is </a:t>
            </a:r>
            <a:r>
              <a:rPr lang="en-US" b="1" dirty="0">
                <a:latin typeface="Courier" pitchFamily="2" charset="0"/>
              </a:rPr>
              <a:t>x</a:t>
            </a:r>
            <a:r>
              <a:rPr lang="en-US" dirty="0"/>
              <a:t> in this expression?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6600" dirty="0">
                <a:latin typeface="Courier" pitchFamily="2" charset="0"/>
              </a:rPr>
              <a:t>x = [“ghost”,</a:t>
            </a:r>
          </a:p>
          <a:p>
            <a:pPr marL="0" indent="0">
              <a:buNone/>
            </a:pPr>
            <a:r>
              <a:rPr lang="en-US" sz="6600" dirty="0">
                <a:latin typeface="Courier" pitchFamily="2" charset="0"/>
              </a:rPr>
              <a:t>			“bat”,</a:t>
            </a:r>
          </a:p>
          <a:p>
            <a:pPr marL="0" indent="0">
              <a:buNone/>
            </a:pPr>
            <a:r>
              <a:rPr lang="en-US" sz="6600" dirty="0">
                <a:latin typeface="Courier" pitchFamily="2" charset="0"/>
              </a:rPr>
              <a:t>			“pumpkin”]</a:t>
            </a:r>
          </a:p>
        </p:txBody>
      </p:sp>
    </p:spTree>
    <p:extLst>
      <p:ext uri="{BB962C8B-B14F-4D97-AF65-F5344CB8AC3E}">
        <p14:creationId xmlns:p14="http://schemas.microsoft.com/office/powerpoint/2010/main" val="22853536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22FB68-6925-4243-9C77-AE2DA4B40D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problems: </a:t>
            </a:r>
            <a:r>
              <a:rPr lang="en-US" b="1" dirty="0"/>
              <a:t>data types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D5704D-1CAB-B94F-93F2-1A02D02E40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What </a:t>
            </a:r>
            <a:r>
              <a:rPr lang="en-US" b="1" dirty="0">
                <a:effectLst>
                  <a:glow rad="101600">
                    <a:srgbClr val="FFC000">
                      <a:alpha val="60000"/>
                    </a:srgbClr>
                  </a:glow>
                </a:effectLst>
              </a:rPr>
              <a:t>data type</a:t>
            </a:r>
            <a:r>
              <a:rPr lang="en-US" dirty="0">
                <a:effectLst>
                  <a:glow rad="101600">
                    <a:srgbClr val="FFC000">
                      <a:alpha val="60000"/>
                    </a:srgbClr>
                  </a:glow>
                </a:effectLst>
              </a:rPr>
              <a:t> </a:t>
            </a:r>
            <a:r>
              <a:rPr lang="en-US" dirty="0"/>
              <a:t>is this expression?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6600" dirty="0">
                <a:latin typeface="Courier" pitchFamily="2" charset="0"/>
              </a:rPr>
              <a:t>“bat” in x</a:t>
            </a:r>
          </a:p>
        </p:txBody>
      </p:sp>
    </p:spTree>
    <p:extLst>
      <p:ext uri="{BB962C8B-B14F-4D97-AF65-F5344CB8AC3E}">
        <p14:creationId xmlns:p14="http://schemas.microsoft.com/office/powerpoint/2010/main" val="357231560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mith Lecture Notes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mith Lecture Notes" id="{46169177-CDC7-AC47-86B1-F3BCE136FEF8}" vid="{7BAB2AA1-C785-C741-AEF1-9BD477DBA9B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28410</TotalTime>
  <Words>666</Words>
  <Application>Microsoft Macintosh PowerPoint</Application>
  <PresentationFormat>On-screen Show (4:3)</PresentationFormat>
  <Paragraphs>124</Paragraphs>
  <Slides>25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Arial</vt:lpstr>
      <vt:lpstr>Calibri</vt:lpstr>
      <vt:lpstr>Courier</vt:lpstr>
      <vt:lpstr>Lucida Grande</vt:lpstr>
      <vt:lpstr>Wingdings</vt:lpstr>
      <vt:lpstr>Smith Lecture Notes</vt:lpstr>
      <vt:lpstr>Lecture 17: Midterm Review</vt:lpstr>
      <vt:lpstr>Outline</vt:lpstr>
      <vt:lpstr>Topics you should review</vt:lpstr>
      <vt:lpstr>Stuff you should be able to do</vt:lpstr>
      <vt:lpstr>Example problems: hardware</vt:lpstr>
      <vt:lpstr>Example problems: data types</vt:lpstr>
      <vt:lpstr>Example problems: data types</vt:lpstr>
      <vt:lpstr>Example problems: data types</vt:lpstr>
      <vt:lpstr>Example problems: data types</vt:lpstr>
      <vt:lpstr>Example problems: numeric operations</vt:lpstr>
      <vt:lpstr>Example problems: numeric operations</vt:lpstr>
      <vt:lpstr>Example problems: numeric operations</vt:lpstr>
      <vt:lpstr>Example problems: numeric operations</vt:lpstr>
      <vt:lpstr>Example problems: numeric operations</vt:lpstr>
      <vt:lpstr>Example problems: string operations</vt:lpstr>
      <vt:lpstr>Example problems: familiar functions</vt:lpstr>
      <vt:lpstr>Example problems: exceptions</vt:lpstr>
      <vt:lpstr>Example problems: reading code</vt:lpstr>
      <vt:lpstr>Example problems: user input</vt:lpstr>
      <vt:lpstr>Example problems: user input</vt:lpstr>
      <vt:lpstr>Example problems: user input</vt:lpstr>
      <vt:lpstr>Example problems: writing functions</vt:lpstr>
      <vt:lpstr>Administrative details</vt:lpstr>
      <vt:lpstr>Administrative details</vt:lpstr>
      <vt:lpstr>Ask me anything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Week 1 – Monday: Introduction to Computer Science</dc:title>
  <dc:creator>R. Jordan Crouser</dc:creator>
  <cp:lastModifiedBy>R. Jordan Crouser</cp:lastModifiedBy>
  <cp:revision>391</cp:revision>
  <cp:lastPrinted>2018-10-31T14:58:15Z</cp:lastPrinted>
  <dcterms:created xsi:type="dcterms:W3CDTF">2018-06-21T16:17:33Z</dcterms:created>
  <dcterms:modified xsi:type="dcterms:W3CDTF">2020-10-14T13:19:44Z</dcterms:modified>
</cp:coreProperties>
</file>